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8" r:id="rId4"/>
    <p:sldId id="258" r:id="rId5"/>
    <p:sldId id="259" r:id="rId6"/>
    <p:sldId id="260" r:id="rId7"/>
    <p:sldId id="261" r:id="rId8"/>
    <p:sldId id="262" r:id="rId9"/>
    <p:sldId id="263" r:id="rId10"/>
    <p:sldId id="267" r:id="rId11"/>
    <p:sldId id="264" r:id="rId12"/>
    <p:sldId id="26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7" d="100"/>
          <a:sy n="67" d="100"/>
        </p:scale>
        <p:origin x="-52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67CE75-379C-FE4A-BC18-5D84EFA7397D}" type="datetimeFigureOut">
              <a:rPr lang="en-US" smtClean="0"/>
              <a:t>5/04/16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B82D34-52BC-A049-9C10-4CDCB6959332}" type="slidenum">
              <a:rPr lang="en-US" smtClean="0"/>
              <a:t>‹#›</a:t>
            </a:fld>
            <a:endParaRPr lang="en-US"/>
          </a:p>
        </p:txBody>
      </p:sp>
    </p:spTree>
    <p:extLst>
      <p:ext uri="{BB962C8B-B14F-4D97-AF65-F5344CB8AC3E}">
        <p14:creationId xmlns:p14="http://schemas.microsoft.com/office/powerpoint/2010/main" val="1347034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67CE75-379C-FE4A-BC18-5D84EFA7397D}" type="datetimeFigureOut">
              <a:rPr lang="en-US" smtClean="0"/>
              <a:t>5/04/16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B82D34-52BC-A049-9C10-4CDCB6959332}" type="slidenum">
              <a:rPr lang="en-US" smtClean="0"/>
              <a:t>‹#›</a:t>
            </a:fld>
            <a:endParaRPr lang="en-US"/>
          </a:p>
        </p:txBody>
      </p:sp>
    </p:spTree>
    <p:extLst>
      <p:ext uri="{BB962C8B-B14F-4D97-AF65-F5344CB8AC3E}">
        <p14:creationId xmlns:p14="http://schemas.microsoft.com/office/powerpoint/2010/main" val="3502100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67CE75-379C-FE4A-BC18-5D84EFA7397D}" type="datetimeFigureOut">
              <a:rPr lang="en-US" smtClean="0"/>
              <a:t>5/04/16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B82D34-52BC-A049-9C10-4CDCB6959332}" type="slidenum">
              <a:rPr lang="en-US" smtClean="0"/>
              <a:t>‹#›</a:t>
            </a:fld>
            <a:endParaRPr lang="en-US"/>
          </a:p>
        </p:txBody>
      </p:sp>
    </p:spTree>
    <p:extLst>
      <p:ext uri="{BB962C8B-B14F-4D97-AF65-F5344CB8AC3E}">
        <p14:creationId xmlns:p14="http://schemas.microsoft.com/office/powerpoint/2010/main" val="3834904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67CE75-379C-FE4A-BC18-5D84EFA7397D}" type="datetimeFigureOut">
              <a:rPr lang="en-US" smtClean="0"/>
              <a:t>5/04/16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B82D34-52BC-A049-9C10-4CDCB6959332}" type="slidenum">
              <a:rPr lang="en-US" smtClean="0"/>
              <a:t>‹#›</a:t>
            </a:fld>
            <a:endParaRPr lang="en-US"/>
          </a:p>
        </p:txBody>
      </p:sp>
    </p:spTree>
    <p:extLst>
      <p:ext uri="{BB962C8B-B14F-4D97-AF65-F5344CB8AC3E}">
        <p14:creationId xmlns:p14="http://schemas.microsoft.com/office/powerpoint/2010/main" val="2709819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67CE75-379C-FE4A-BC18-5D84EFA7397D}" type="datetimeFigureOut">
              <a:rPr lang="en-US" smtClean="0"/>
              <a:t>5/04/16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B82D34-52BC-A049-9C10-4CDCB6959332}" type="slidenum">
              <a:rPr lang="en-US" smtClean="0"/>
              <a:t>‹#›</a:t>
            </a:fld>
            <a:endParaRPr lang="en-US"/>
          </a:p>
        </p:txBody>
      </p:sp>
    </p:spTree>
    <p:extLst>
      <p:ext uri="{BB962C8B-B14F-4D97-AF65-F5344CB8AC3E}">
        <p14:creationId xmlns:p14="http://schemas.microsoft.com/office/powerpoint/2010/main" val="1310430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67CE75-379C-FE4A-BC18-5D84EFA7397D}" type="datetimeFigureOut">
              <a:rPr lang="en-US" smtClean="0"/>
              <a:t>5/04/16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B82D34-52BC-A049-9C10-4CDCB6959332}" type="slidenum">
              <a:rPr lang="en-US" smtClean="0"/>
              <a:t>‹#›</a:t>
            </a:fld>
            <a:endParaRPr lang="en-US"/>
          </a:p>
        </p:txBody>
      </p:sp>
    </p:spTree>
    <p:extLst>
      <p:ext uri="{BB962C8B-B14F-4D97-AF65-F5344CB8AC3E}">
        <p14:creationId xmlns:p14="http://schemas.microsoft.com/office/powerpoint/2010/main" val="329799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67CE75-379C-FE4A-BC18-5D84EFA7397D}" type="datetimeFigureOut">
              <a:rPr lang="en-US" smtClean="0"/>
              <a:t>5/04/16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B82D34-52BC-A049-9C10-4CDCB6959332}" type="slidenum">
              <a:rPr lang="en-US" smtClean="0"/>
              <a:t>‹#›</a:t>
            </a:fld>
            <a:endParaRPr lang="en-US"/>
          </a:p>
        </p:txBody>
      </p:sp>
    </p:spTree>
    <p:extLst>
      <p:ext uri="{BB962C8B-B14F-4D97-AF65-F5344CB8AC3E}">
        <p14:creationId xmlns:p14="http://schemas.microsoft.com/office/powerpoint/2010/main" val="957681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67CE75-379C-FE4A-BC18-5D84EFA7397D}" type="datetimeFigureOut">
              <a:rPr lang="en-US" smtClean="0"/>
              <a:t>5/04/16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B82D34-52BC-A049-9C10-4CDCB6959332}" type="slidenum">
              <a:rPr lang="en-US" smtClean="0"/>
              <a:t>‹#›</a:t>
            </a:fld>
            <a:endParaRPr lang="en-US"/>
          </a:p>
        </p:txBody>
      </p:sp>
    </p:spTree>
    <p:extLst>
      <p:ext uri="{BB962C8B-B14F-4D97-AF65-F5344CB8AC3E}">
        <p14:creationId xmlns:p14="http://schemas.microsoft.com/office/powerpoint/2010/main" val="2552065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67CE75-379C-FE4A-BC18-5D84EFA7397D}" type="datetimeFigureOut">
              <a:rPr lang="en-US" smtClean="0"/>
              <a:t>5/04/16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B82D34-52BC-A049-9C10-4CDCB6959332}" type="slidenum">
              <a:rPr lang="en-US" smtClean="0"/>
              <a:t>‹#›</a:t>
            </a:fld>
            <a:endParaRPr lang="en-US"/>
          </a:p>
        </p:txBody>
      </p:sp>
    </p:spTree>
    <p:extLst>
      <p:ext uri="{BB962C8B-B14F-4D97-AF65-F5344CB8AC3E}">
        <p14:creationId xmlns:p14="http://schemas.microsoft.com/office/powerpoint/2010/main" val="3155340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67CE75-379C-FE4A-BC18-5D84EFA7397D}" type="datetimeFigureOut">
              <a:rPr lang="en-US" smtClean="0"/>
              <a:t>5/04/16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B82D34-52BC-A049-9C10-4CDCB6959332}" type="slidenum">
              <a:rPr lang="en-US" smtClean="0"/>
              <a:t>‹#›</a:t>
            </a:fld>
            <a:endParaRPr lang="en-US"/>
          </a:p>
        </p:txBody>
      </p:sp>
    </p:spTree>
    <p:extLst>
      <p:ext uri="{BB962C8B-B14F-4D97-AF65-F5344CB8AC3E}">
        <p14:creationId xmlns:p14="http://schemas.microsoft.com/office/powerpoint/2010/main" val="3234554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67CE75-379C-FE4A-BC18-5D84EFA7397D}" type="datetimeFigureOut">
              <a:rPr lang="en-US" smtClean="0"/>
              <a:t>5/04/16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B82D34-52BC-A049-9C10-4CDCB6959332}" type="slidenum">
              <a:rPr lang="en-US" smtClean="0"/>
              <a:t>‹#›</a:t>
            </a:fld>
            <a:endParaRPr lang="en-US"/>
          </a:p>
        </p:txBody>
      </p:sp>
    </p:spTree>
    <p:extLst>
      <p:ext uri="{BB962C8B-B14F-4D97-AF65-F5344CB8AC3E}">
        <p14:creationId xmlns:p14="http://schemas.microsoft.com/office/powerpoint/2010/main" val="4003542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67CE75-379C-FE4A-BC18-5D84EFA7397D}" type="datetimeFigureOut">
              <a:rPr lang="en-US" smtClean="0"/>
              <a:t>5/04/16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82D34-52BC-A049-9C10-4CDCB6959332}" type="slidenum">
              <a:rPr lang="en-US" smtClean="0"/>
              <a:t>‹#›</a:t>
            </a:fld>
            <a:endParaRPr lang="en-US"/>
          </a:p>
        </p:txBody>
      </p:sp>
    </p:spTree>
    <p:extLst>
      <p:ext uri="{BB962C8B-B14F-4D97-AF65-F5344CB8AC3E}">
        <p14:creationId xmlns:p14="http://schemas.microsoft.com/office/powerpoint/2010/main" val="2847836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hyperlink" Target="http://www.physiopod.co.u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olp.surgery/professionals/evidenc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ymphoedemacenter.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uh.org.au/Services-Specialties/Lymphoedema-Program/Liposuctio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err="1" smtClean="0">
                <a:solidFill>
                  <a:srgbClr val="558ED5"/>
                </a:solidFill>
              </a:rPr>
              <a:t>Lymphoedema</a:t>
            </a:r>
            <a:r>
              <a:rPr lang="en-US" b="1" dirty="0" smtClean="0">
                <a:solidFill>
                  <a:srgbClr val="558ED5"/>
                </a:solidFill>
              </a:rPr>
              <a:t> Surgery</a:t>
            </a:r>
            <a:endParaRPr lang="en-US" b="1" dirty="0">
              <a:solidFill>
                <a:srgbClr val="558ED5"/>
              </a:solidFill>
            </a:endParaRPr>
          </a:p>
        </p:txBody>
      </p:sp>
      <p:sp>
        <p:nvSpPr>
          <p:cNvPr id="3" name="Subtitle 2"/>
          <p:cNvSpPr>
            <a:spLocks noGrp="1"/>
          </p:cNvSpPr>
          <p:nvPr>
            <p:ph type="subTitle" idx="1"/>
          </p:nvPr>
        </p:nvSpPr>
        <p:spPr/>
        <p:txBody>
          <a:bodyPr/>
          <a:lstStyle/>
          <a:p>
            <a:r>
              <a:rPr lang="en-US" dirty="0" smtClean="0"/>
              <a:t>Liposuction at Macquarie University, Sydney 2015</a:t>
            </a:r>
            <a:endParaRPr lang="en-US" dirty="0"/>
          </a:p>
        </p:txBody>
      </p:sp>
    </p:spTree>
    <p:extLst>
      <p:ext uri="{BB962C8B-B14F-4D97-AF65-F5344CB8AC3E}">
        <p14:creationId xmlns:p14="http://schemas.microsoft.com/office/powerpoint/2010/main" val="1915447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558ED5"/>
                </a:solidFill>
              </a:rPr>
              <a:t>Funding </a:t>
            </a:r>
            <a:endParaRPr lang="en-US" b="1" dirty="0">
              <a:solidFill>
                <a:srgbClr val="558ED5"/>
              </a:solidFill>
            </a:endParaRPr>
          </a:p>
        </p:txBody>
      </p:sp>
      <p:sp>
        <p:nvSpPr>
          <p:cNvPr id="3" name="Content Placeholder 2"/>
          <p:cNvSpPr>
            <a:spLocks noGrp="1"/>
          </p:cNvSpPr>
          <p:nvPr>
            <p:ph idx="1"/>
          </p:nvPr>
        </p:nvSpPr>
        <p:spPr/>
        <p:txBody>
          <a:bodyPr>
            <a:normAutofit fontScale="70000" lnSpcReduction="20000"/>
          </a:bodyPr>
          <a:lstStyle/>
          <a:p>
            <a:r>
              <a:rPr lang="en-US" dirty="0" smtClean="0"/>
              <a:t>Have medical aid so initially applied to insurers. They required that we apply to the DHB first </a:t>
            </a:r>
          </a:p>
          <a:p>
            <a:r>
              <a:rPr lang="en-NZ" dirty="0" smtClean="0"/>
              <a:t>DHB Application: put </a:t>
            </a:r>
            <a:r>
              <a:rPr lang="en-NZ" dirty="0"/>
              <a:t>together all the medical reports that we had since </a:t>
            </a:r>
            <a:r>
              <a:rPr lang="en-NZ" dirty="0" smtClean="0"/>
              <a:t>2011 +</a:t>
            </a:r>
            <a:r>
              <a:rPr lang="en-NZ" dirty="0"/>
              <a:t>  </a:t>
            </a:r>
            <a:r>
              <a:rPr lang="en-NZ" dirty="0" smtClean="0"/>
              <a:t>letter </a:t>
            </a:r>
            <a:r>
              <a:rPr lang="en-NZ" dirty="0"/>
              <a:t>giving the history of my case </a:t>
            </a:r>
            <a:r>
              <a:rPr lang="en-NZ" dirty="0" smtClean="0"/>
              <a:t>and explanation </a:t>
            </a:r>
            <a:r>
              <a:rPr lang="en-NZ" dirty="0"/>
              <a:t>of what they were offering in Sydney </a:t>
            </a:r>
            <a:r>
              <a:rPr lang="en-NZ" dirty="0" smtClean="0"/>
              <a:t>+ letter from Macquarie </a:t>
            </a:r>
            <a:r>
              <a:rPr lang="en-NZ" dirty="0"/>
              <a:t>saying that I would be a good </a:t>
            </a:r>
            <a:r>
              <a:rPr lang="en-NZ" dirty="0" smtClean="0"/>
              <a:t>candidate.</a:t>
            </a:r>
            <a:r>
              <a:rPr lang="en-NZ" dirty="0"/>
              <a:t>  </a:t>
            </a:r>
            <a:endParaRPr lang="en-NZ" dirty="0" smtClean="0"/>
          </a:p>
          <a:p>
            <a:r>
              <a:rPr lang="en-NZ" dirty="0" smtClean="0"/>
              <a:t>Our </a:t>
            </a:r>
            <a:r>
              <a:rPr lang="en-NZ" dirty="0"/>
              <a:t>GP sent all of these documents as well as his referral to the DHB.  After some time I received an appointment time to see the lymphoedema specialist at the DHB. </a:t>
            </a:r>
            <a:endParaRPr lang="en-NZ" u="sng" dirty="0"/>
          </a:p>
          <a:p>
            <a:pPr marL="0" indent="0">
              <a:buNone/>
            </a:pPr>
            <a:endParaRPr lang="en-NZ" u="sng" dirty="0"/>
          </a:p>
          <a:p>
            <a:r>
              <a:rPr lang="en-NZ" dirty="0"/>
              <a:t>Basically the DHB decide on a case by case basis whether to apply to the Ministry of Health in Wellington for approval for funding for high cost overseas procedures.  They do an application to the MOH on the recommendation of their </a:t>
            </a:r>
            <a:r>
              <a:rPr lang="en-NZ" dirty="0" smtClean="0"/>
              <a:t>specialists.</a:t>
            </a:r>
          </a:p>
          <a:p>
            <a:r>
              <a:rPr lang="en-NZ" dirty="0" smtClean="0"/>
              <a:t>Ministry of Health agreed to fund the procedure</a:t>
            </a:r>
            <a:endParaRPr lang="en-NZ" dirty="0"/>
          </a:p>
          <a:p>
            <a:endParaRPr lang="en-US" dirty="0" smtClean="0"/>
          </a:p>
          <a:p>
            <a:endParaRPr lang="en-US" dirty="0"/>
          </a:p>
        </p:txBody>
      </p:sp>
    </p:spTree>
    <p:extLst>
      <p:ext uri="{BB962C8B-B14F-4D97-AF65-F5344CB8AC3E}">
        <p14:creationId xmlns:p14="http://schemas.microsoft.com/office/powerpoint/2010/main" val="1342333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558ED5"/>
                </a:solidFill>
              </a:rPr>
              <a:t>Ankle Break Jan 29 2016 </a:t>
            </a:r>
            <a:endParaRPr lang="en-US" b="1" dirty="0">
              <a:solidFill>
                <a:srgbClr val="558ED5"/>
              </a:solidFill>
            </a:endParaRPr>
          </a:p>
        </p:txBody>
      </p:sp>
      <p:pic>
        <p:nvPicPr>
          <p:cNvPr id="6" name="Content Placeholder 5" descr="IMG_20160215_180354 (2).jpg"/>
          <p:cNvPicPr>
            <a:picLocks noGrp="1" noChangeAspect="1"/>
          </p:cNvPicPr>
          <p:nvPr>
            <p:ph idx="1"/>
          </p:nvPr>
        </p:nvPicPr>
        <p:blipFill rotWithShape="1">
          <a:blip r:embed="rId2">
            <a:extLst>
              <a:ext uri="{28A0092B-C50C-407E-A947-70E740481C1C}">
                <a14:useLocalDpi xmlns:a14="http://schemas.microsoft.com/office/drawing/2010/main" val="0"/>
              </a:ext>
            </a:extLst>
          </a:blip>
          <a:srcRect l="716" t="28731" r="-1236"/>
          <a:stretch/>
        </p:blipFill>
        <p:spPr>
          <a:xfrm>
            <a:off x="834073" y="2047447"/>
            <a:ext cx="2559088" cy="3225613"/>
          </a:xfrm>
        </p:spPr>
      </p:pic>
      <p:sp>
        <p:nvSpPr>
          <p:cNvPr id="7" name="TextBox 6"/>
          <p:cNvSpPr txBox="1"/>
          <p:nvPr/>
        </p:nvSpPr>
        <p:spPr>
          <a:xfrm>
            <a:off x="3658548" y="1819953"/>
            <a:ext cx="5028252" cy="4585871"/>
          </a:xfrm>
          <a:prstGeom prst="rect">
            <a:avLst/>
          </a:prstGeom>
          <a:noFill/>
        </p:spPr>
        <p:txBody>
          <a:bodyPr wrap="square" rtlCol="0">
            <a:spAutoFit/>
          </a:bodyPr>
          <a:lstStyle/>
          <a:p>
            <a:pPr marL="285750" indent="-285750">
              <a:buFont typeface="Arial"/>
              <a:buChar char="•"/>
            </a:pPr>
            <a:r>
              <a:rPr lang="en-US" sz="3200" dirty="0" smtClean="0"/>
              <a:t>Just over 1 month post-op fell through rotten deck board and broke ankle on </a:t>
            </a:r>
            <a:r>
              <a:rPr lang="en-US" sz="3200" dirty="0" err="1" smtClean="0"/>
              <a:t>lymphoedema</a:t>
            </a:r>
            <a:r>
              <a:rPr lang="en-US" sz="3200" dirty="0" smtClean="0"/>
              <a:t> leg in 3 places</a:t>
            </a:r>
          </a:p>
          <a:p>
            <a:pPr marL="285750" indent="-285750">
              <a:buFont typeface="Arial"/>
              <a:buChar char="•"/>
            </a:pPr>
            <a:r>
              <a:rPr lang="en-US" sz="3200" dirty="0" smtClean="0"/>
              <a:t>7 weeks in moon boot with ready wraps for compression</a:t>
            </a:r>
          </a:p>
          <a:p>
            <a:pPr marL="285750" indent="-285750">
              <a:buFont typeface="Arial"/>
              <a:buChar char="•"/>
            </a:pPr>
            <a:endParaRPr lang="en-US" dirty="0"/>
          </a:p>
          <a:p>
            <a:endParaRPr lang="en-US" dirty="0"/>
          </a:p>
        </p:txBody>
      </p:sp>
    </p:spTree>
    <p:extLst>
      <p:ext uri="{BB962C8B-B14F-4D97-AF65-F5344CB8AC3E}">
        <p14:creationId xmlns:p14="http://schemas.microsoft.com/office/powerpoint/2010/main" val="3071781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558ED5"/>
                </a:solidFill>
              </a:rPr>
              <a:t>3 months post op</a:t>
            </a:r>
            <a:endParaRPr lang="en-US" b="1" dirty="0">
              <a:solidFill>
                <a:srgbClr val="558ED5"/>
              </a:solidFill>
            </a:endParaRPr>
          </a:p>
        </p:txBody>
      </p:sp>
      <p:pic>
        <p:nvPicPr>
          <p:cNvPr id="4" name="Content Placeholder 3" descr="_20160403_194758.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95" t="10348" r="-604"/>
          <a:stretch/>
        </p:blipFill>
        <p:spPr>
          <a:xfrm>
            <a:off x="4802709" y="1765966"/>
            <a:ext cx="2659352" cy="4221301"/>
          </a:xfrm>
        </p:spPr>
      </p:pic>
      <p:pic>
        <p:nvPicPr>
          <p:cNvPr id="5" name="Picture 4" descr="7c8f4f0a-6716-4d90-8296-b0ed5bfbff3d.jpeg"/>
          <p:cNvPicPr>
            <a:picLocks noChangeAspect="1"/>
          </p:cNvPicPr>
          <p:nvPr/>
        </p:nvPicPr>
        <p:blipFill rotWithShape="1">
          <a:blip r:embed="rId3">
            <a:extLst>
              <a:ext uri="{28A0092B-C50C-407E-A947-70E740481C1C}">
                <a14:useLocalDpi xmlns:a14="http://schemas.microsoft.com/office/drawing/2010/main" val="0"/>
              </a:ext>
            </a:extLst>
          </a:blip>
          <a:srcRect t="6163" r="16380"/>
          <a:stretch/>
        </p:blipFill>
        <p:spPr>
          <a:xfrm>
            <a:off x="1546547" y="1765966"/>
            <a:ext cx="2184483" cy="4360197"/>
          </a:xfrm>
          <a:prstGeom prst="rect">
            <a:avLst/>
          </a:prstGeom>
        </p:spPr>
      </p:pic>
    </p:spTree>
    <p:extLst>
      <p:ext uri="{BB962C8B-B14F-4D97-AF65-F5344CB8AC3E}">
        <p14:creationId xmlns:p14="http://schemas.microsoft.com/office/powerpoint/2010/main" val="3279688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60000"/>
                    <a:lumOff val="40000"/>
                  </a:schemeClr>
                </a:solidFill>
              </a:rPr>
              <a:t>Background Info. </a:t>
            </a:r>
            <a:endParaRPr lang="en-US" b="1" dirty="0">
              <a:solidFill>
                <a:schemeClr val="tx2">
                  <a:lumMod val="60000"/>
                  <a:lumOff val="40000"/>
                </a:schemeClr>
              </a:solidFill>
            </a:endParaRPr>
          </a:p>
        </p:txBody>
      </p:sp>
      <p:sp>
        <p:nvSpPr>
          <p:cNvPr id="3" name="Content Placeholder 2"/>
          <p:cNvSpPr>
            <a:spLocks noGrp="1"/>
          </p:cNvSpPr>
          <p:nvPr>
            <p:ph idx="1"/>
          </p:nvPr>
        </p:nvSpPr>
        <p:spPr/>
        <p:txBody>
          <a:bodyPr>
            <a:normAutofit fontScale="92500" lnSpcReduction="10000"/>
          </a:bodyPr>
          <a:lstStyle/>
          <a:p>
            <a:r>
              <a:rPr lang="en-US" dirty="0" smtClean="0"/>
              <a:t>Developed primary </a:t>
            </a:r>
            <a:r>
              <a:rPr lang="en-US" dirty="0" err="1" smtClean="0"/>
              <a:t>lymphoedema</a:t>
            </a:r>
            <a:r>
              <a:rPr lang="en-US" dirty="0" smtClean="0"/>
              <a:t> in left leg in 2012 at 19 y/o, no injury/accident or family history</a:t>
            </a:r>
          </a:p>
          <a:p>
            <a:r>
              <a:rPr lang="en-US" dirty="0" smtClean="0"/>
              <a:t>Began treatment including multi-layer bandaging, laser treatment, </a:t>
            </a:r>
            <a:r>
              <a:rPr lang="en-US" dirty="0" smtClean="0"/>
              <a:t>compression garments, manual </a:t>
            </a:r>
            <a:r>
              <a:rPr lang="en-US" dirty="0" smtClean="0"/>
              <a:t>lymphatic drainage, </a:t>
            </a:r>
            <a:r>
              <a:rPr lang="en-US" dirty="0" err="1" smtClean="0"/>
              <a:t>kinesio</a:t>
            </a:r>
            <a:r>
              <a:rPr lang="en-US" dirty="0" smtClean="0"/>
              <a:t> </a:t>
            </a:r>
            <a:r>
              <a:rPr lang="en-US" dirty="0" smtClean="0"/>
              <a:t>taping, </a:t>
            </a:r>
            <a:r>
              <a:rPr lang="en-US" dirty="0" err="1" smtClean="0"/>
              <a:t>physiopod</a:t>
            </a:r>
            <a:r>
              <a:rPr lang="en-US" dirty="0" smtClean="0"/>
              <a:t> machine (explained on next slide) </a:t>
            </a:r>
          </a:p>
          <a:p>
            <a:r>
              <a:rPr lang="en-US" dirty="0" smtClean="0"/>
              <a:t>Started </a:t>
            </a:r>
            <a:r>
              <a:rPr lang="en-US" dirty="0" smtClean="0"/>
              <a:t>researching possible surgical options 2014 </a:t>
            </a:r>
          </a:p>
          <a:p>
            <a:r>
              <a:rPr lang="en-US" dirty="0" smtClean="0"/>
              <a:t>Had surgery 15 December 2015 in Sydney</a:t>
            </a:r>
            <a:endParaRPr lang="en-US" dirty="0"/>
          </a:p>
        </p:txBody>
      </p:sp>
    </p:spTree>
    <p:extLst>
      <p:ext uri="{BB962C8B-B14F-4D97-AF65-F5344CB8AC3E}">
        <p14:creationId xmlns:p14="http://schemas.microsoft.com/office/powerpoint/2010/main" val="505535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Information about </a:t>
            </a:r>
            <a:r>
              <a:rPr lang="en-US" dirty="0" err="1" smtClean="0"/>
              <a:t>PhysioPod</a:t>
            </a:r>
            <a:r>
              <a:rPr lang="en-US" dirty="0" smtClean="0"/>
              <a:t> machine</a:t>
            </a:r>
            <a:endParaRPr lang="en-US" dirty="0"/>
          </a:p>
        </p:txBody>
      </p:sp>
      <p:sp>
        <p:nvSpPr>
          <p:cNvPr id="3" name="Content Placeholder 2"/>
          <p:cNvSpPr>
            <a:spLocks noGrp="1"/>
          </p:cNvSpPr>
          <p:nvPr>
            <p:ph idx="1"/>
          </p:nvPr>
        </p:nvSpPr>
        <p:spPr/>
        <p:txBody>
          <a:bodyPr>
            <a:normAutofit fontScale="40000" lnSpcReduction="20000"/>
          </a:bodyPr>
          <a:lstStyle/>
          <a:p>
            <a:r>
              <a:rPr lang="en-NZ" dirty="0"/>
              <a:t>DEEP OSCILLATION® is an internationally patented, proven technology based on the effects of creating an electrostatic field in the tissue of the patient. Easy application is from therapist to patient/client via hygienic, vinyl gloved hands; utilizing all normal massage movements or via circular movements over the tissue with a handheld applicator. The handheld applicator also enables self-treatment</a:t>
            </a:r>
            <a:endParaRPr lang="en-NZ" u="sng" dirty="0"/>
          </a:p>
          <a:p>
            <a:r>
              <a:rPr lang="en-NZ" dirty="0"/>
              <a:t>The special structure of DEEP OSCILLATION® allows the creation of biologically effective oscillations in the treated tissue using electrostatic attraction and friction. In contrast to other therapies, these pleasant oscillations have a gentle and deep-acting effect on all tissue components to an 8 cm depth (through skin, connective tissue, subcutaneous fat, muscles, blood and lymph vessels).</a:t>
            </a:r>
            <a:endParaRPr lang="en-NZ" u="sng" dirty="0"/>
          </a:p>
          <a:p>
            <a:r>
              <a:rPr lang="en-NZ" dirty="0"/>
              <a:t>Because of the non-invasive, non-traumatic, gentle nature of this therapy, very early possibilities of application are possible following injury and from Day One post operatively. Chronic conditions can also be worked upon with effective results. </a:t>
            </a:r>
            <a:endParaRPr lang="en-NZ" u="sng" dirty="0"/>
          </a:p>
          <a:p>
            <a:r>
              <a:rPr lang="en-NZ" dirty="0"/>
              <a:t>The following physiological effects of DEEP OSCILLATION® are clinically proven: </a:t>
            </a:r>
            <a:endParaRPr lang="en-NZ" u="sng" dirty="0"/>
          </a:p>
          <a:p>
            <a:pPr lvl="0"/>
            <a:r>
              <a:rPr lang="en-NZ" b="1" dirty="0"/>
              <a:t>Highly effective in reducing pain</a:t>
            </a:r>
            <a:endParaRPr lang="en-NZ" u="sng" dirty="0"/>
          </a:p>
          <a:p>
            <a:pPr lvl="0"/>
            <a:r>
              <a:rPr lang="en-NZ" b="1" dirty="0"/>
              <a:t>Anti-inflammatory</a:t>
            </a:r>
            <a:endParaRPr lang="en-NZ" u="sng" dirty="0"/>
          </a:p>
          <a:p>
            <a:pPr lvl="0"/>
            <a:r>
              <a:rPr lang="en-NZ" b="1" dirty="0"/>
              <a:t>Effective in reabsorbing oedema (swelling)</a:t>
            </a:r>
            <a:endParaRPr lang="en-NZ" u="sng" dirty="0"/>
          </a:p>
          <a:p>
            <a:pPr lvl="0"/>
            <a:r>
              <a:rPr lang="en-NZ" b="1" dirty="0"/>
              <a:t>Encouraging wounds to heal</a:t>
            </a:r>
            <a:endParaRPr lang="en-NZ" u="sng" dirty="0"/>
          </a:p>
          <a:p>
            <a:pPr lvl="0"/>
            <a:r>
              <a:rPr lang="en-NZ" b="1" dirty="0"/>
              <a:t>Fibrosis Reduction</a:t>
            </a:r>
            <a:endParaRPr lang="en-NZ" u="sng" dirty="0"/>
          </a:p>
          <a:p>
            <a:pPr lvl="0"/>
            <a:r>
              <a:rPr lang="en-NZ" b="1" dirty="0"/>
              <a:t>Improving trophicity</a:t>
            </a:r>
            <a:endParaRPr lang="en-NZ" u="sng" dirty="0"/>
          </a:p>
          <a:p>
            <a:pPr lvl="0"/>
            <a:r>
              <a:rPr lang="en-NZ" b="1" dirty="0"/>
              <a:t>Rubor reduction (haematoma/bruising)</a:t>
            </a:r>
            <a:endParaRPr lang="en-NZ" u="sng" dirty="0"/>
          </a:p>
          <a:p>
            <a:pPr lvl="0"/>
            <a:r>
              <a:rPr lang="en-NZ" b="1" dirty="0"/>
              <a:t>Detoxification</a:t>
            </a:r>
            <a:endParaRPr lang="en-NZ" u="sng" dirty="0"/>
          </a:p>
          <a:p>
            <a:pPr lvl="0"/>
            <a:r>
              <a:rPr lang="en-NZ" b="1" dirty="0"/>
              <a:t>Improving quality of </a:t>
            </a:r>
            <a:r>
              <a:rPr lang="en-NZ" b="1" dirty="0" smtClean="0"/>
              <a:t>tissue</a:t>
            </a:r>
            <a:endParaRPr lang="en-US" sz="7000" dirty="0" smtClean="0"/>
          </a:p>
          <a:p>
            <a:pPr marL="0" indent="0">
              <a:buNone/>
            </a:pPr>
            <a:r>
              <a:rPr lang="en-US" sz="7000" dirty="0">
                <a:hlinkClick r:id="rId2"/>
              </a:rPr>
              <a:t>http://</a:t>
            </a:r>
            <a:r>
              <a:rPr lang="en-US" sz="7000" dirty="0" smtClean="0">
                <a:hlinkClick r:id="rId2"/>
              </a:rPr>
              <a:t>www.physiopod.co.uk</a:t>
            </a:r>
            <a:endParaRPr lang="en-US" sz="7000" dirty="0" smtClean="0"/>
          </a:p>
          <a:p>
            <a:pPr marL="0" indent="0">
              <a:buNone/>
            </a:pPr>
            <a:endParaRPr lang="en-US" sz="7000" dirty="0"/>
          </a:p>
        </p:txBody>
      </p:sp>
      <p:pic>
        <p:nvPicPr>
          <p:cNvPr id="4" name="Picture 3"/>
          <p:cNvPicPr>
            <a:picLocks noChangeAspect="1"/>
          </p:cNvPicPr>
          <p:nvPr/>
        </p:nvPicPr>
        <p:blipFill>
          <a:blip r:embed="rId3"/>
          <a:stretch>
            <a:fillRect/>
          </a:stretch>
        </p:blipFill>
        <p:spPr>
          <a:xfrm>
            <a:off x="4149147" y="3810527"/>
            <a:ext cx="2583663" cy="1722442"/>
          </a:xfrm>
          <a:prstGeom prst="rect">
            <a:avLst/>
          </a:prstGeom>
        </p:spPr>
      </p:pic>
      <p:pic>
        <p:nvPicPr>
          <p:cNvPr id="5" name="Picture 4"/>
          <p:cNvPicPr>
            <a:picLocks noChangeAspect="1"/>
          </p:cNvPicPr>
          <p:nvPr/>
        </p:nvPicPr>
        <p:blipFill>
          <a:blip r:embed="rId4"/>
          <a:stretch>
            <a:fillRect/>
          </a:stretch>
        </p:blipFill>
        <p:spPr>
          <a:xfrm>
            <a:off x="6732810" y="3810527"/>
            <a:ext cx="2180355" cy="2319526"/>
          </a:xfrm>
          <a:prstGeom prst="rect">
            <a:avLst/>
          </a:prstGeom>
        </p:spPr>
      </p:pic>
    </p:spTree>
    <p:extLst>
      <p:ext uri="{BB962C8B-B14F-4D97-AF65-F5344CB8AC3E}">
        <p14:creationId xmlns:p14="http://schemas.microsoft.com/office/powerpoint/2010/main" val="2074089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558ED5"/>
                </a:solidFill>
              </a:rPr>
              <a:t>Brief overview: Surgical options </a:t>
            </a:r>
            <a:endParaRPr lang="en-US" b="1" dirty="0">
              <a:solidFill>
                <a:srgbClr val="558ED5"/>
              </a:solidFill>
            </a:endParaRPr>
          </a:p>
        </p:txBody>
      </p:sp>
      <p:sp>
        <p:nvSpPr>
          <p:cNvPr id="3" name="Content Placeholder 2"/>
          <p:cNvSpPr>
            <a:spLocks noGrp="1"/>
          </p:cNvSpPr>
          <p:nvPr>
            <p:ph idx="1"/>
          </p:nvPr>
        </p:nvSpPr>
        <p:spPr/>
        <p:txBody>
          <a:bodyPr/>
          <a:lstStyle/>
          <a:p>
            <a:pPr marL="514350" indent="-514350">
              <a:buAutoNum type="arabicPeriod"/>
            </a:pPr>
            <a:r>
              <a:rPr lang="en-US" u="sng" dirty="0" smtClean="0"/>
              <a:t>Lymphatic </a:t>
            </a:r>
            <a:r>
              <a:rPr lang="en-US" u="sng" dirty="0" err="1" smtClean="0"/>
              <a:t>Venuous</a:t>
            </a:r>
            <a:r>
              <a:rPr lang="en-US" u="sng" dirty="0" smtClean="0"/>
              <a:t> Anastomosis </a:t>
            </a:r>
          </a:p>
          <a:p>
            <a:r>
              <a:rPr lang="en-US" dirty="0" err="1" smtClean="0"/>
              <a:t>Supermicrosurgery</a:t>
            </a:r>
            <a:r>
              <a:rPr lang="en-US" dirty="0" smtClean="0"/>
              <a:t> performed in Oxford, UK</a:t>
            </a:r>
          </a:p>
          <a:p>
            <a:r>
              <a:rPr lang="en-US" dirty="0" smtClean="0"/>
              <a:t>By connecting functioning </a:t>
            </a:r>
            <a:r>
              <a:rPr lang="en-US" dirty="0" err="1" smtClean="0"/>
              <a:t>lymphatics</a:t>
            </a:r>
            <a:r>
              <a:rPr lang="en-US" dirty="0" smtClean="0"/>
              <a:t> to veins, the fluid can drain into the venous system and out of the affected lymph, bypassing wherever there is a blockage in the system </a:t>
            </a:r>
          </a:p>
          <a:p>
            <a:r>
              <a:rPr lang="en-US" i="1" dirty="0" smtClean="0"/>
              <a:t>Oxford </a:t>
            </a:r>
            <a:r>
              <a:rPr lang="en-US" i="1" dirty="0" err="1" smtClean="0"/>
              <a:t>Lymphoedema</a:t>
            </a:r>
            <a:r>
              <a:rPr lang="en-US" i="1" dirty="0" smtClean="0"/>
              <a:t> Practice </a:t>
            </a:r>
            <a:r>
              <a:rPr lang="en-US" dirty="0" smtClean="0">
                <a:hlinkClick r:id="rId2"/>
              </a:rPr>
              <a:t>http://olp.surgery/professionals/evidence</a:t>
            </a:r>
            <a:r>
              <a:rPr lang="en-US" dirty="0" smtClean="0"/>
              <a:t> </a:t>
            </a:r>
            <a:endParaRPr lang="en-US" dirty="0"/>
          </a:p>
        </p:txBody>
      </p:sp>
    </p:spTree>
    <p:extLst>
      <p:ext uri="{BB962C8B-B14F-4D97-AF65-F5344CB8AC3E}">
        <p14:creationId xmlns:p14="http://schemas.microsoft.com/office/powerpoint/2010/main" val="3029326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1440"/>
            <a:ext cx="8229600" cy="5424723"/>
          </a:xfrm>
        </p:spPr>
        <p:txBody>
          <a:bodyPr>
            <a:normAutofit lnSpcReduction="10000"/>
          </a:bodyPr>
          <a:lstStyle/>
          <a:p>
            <a:pPr marL="0" indent="0">
              <a:buNone/>
            </a:pPr>
            <a:r>
              <a:rPr lang="en-US" u="sng" dirty="0" smtClean="0"/>
              <a:t>2. Lymph Node Transfer </a:t>
            </a:r>
          </a:p>
          <a:p>
            <a:r>
              <a:rPr lang="en-US" dirty="0" err="1" smtClean="0"/>
              <a:t>Dr</a:t>
            </a:r>
            <a:r>
              <a:rPr lang="en-US" dirty="0" smtClean="0"/>
              <a:t> Corinne Becker who pioneered the surgery in Paris </a:t>
            </a:r>
          </a:p>
          <a:p>
            <a:r>
              <a:rPr lang="en-US" dirty="0" smtClean="0"/>
              <a:t>Patients with </a:t>
            </a:r>
            <a:r>
              <a:rPr lang="en-US" dirty="0" err="1"/>
              <a:t>h</a:t>
            </a:r>
            <a:r>
              <a:rPr lang="en-US" dirty="0" err="1" smtClean="0"/>
              <a:t>ypoplastic</a:t>
            </a:r>
            <a:r>
              <a:rPr lang="en-US" dirty="0" smtClean="0"/>
              <a:t> </a:t>
            </a:r>
            <a:r>
              <a:rPr lang="en-US" dirty="0" err="1" smtClean="0"/>
              <a:t>lymphatics</a:t>
            </a:r>
            <a:r>
              <a:rPr lang="en-US" dirty="0" smtClean="0"/>
              <a:t> are preferred candidates (not enough as opposed to too many lymphatic channels) </a:t>
            </a:r>
          </a:p>
          <a:p>
            <a:r>
              <a:rPr lang="en-US" dirty="0" smtClean="0"/>
              <a:t>Involves taking healthy lymph nodes from elsewhere in the body, in my case from underarm and replacing what appear to be damaged lymph nodes in groin</a:t>
            </a:r>
          </a:p>
          <a:p>
            <a:r>
              <a:rPr lang="en-US" dirty="0" smtClean="0">
                <a:hlinkClick r:id="rId2"/>
              </a:rPr>
              <a:t>http://www.lymphoedemacenter.com/</a:t>
            </a:r>
            <a:r>
              <a:rPr lang="en-US" dirty="0" smtClean="0"/>
              <a:t> </a:t>
            </a:r>
            <a:endParaRPr lang="en-US" dirty="0"/>
          </a:p>
        </p:txBody>
      </p:sp>
    </p:spTree>
    <p:extLst>
      <p:ext uri="{BB962C8B-B14F-4D97-AF65-F5344CB8AC3E}">
        <p14:creationId xmlns:p14="http://schemas.microsoft.com/office/powerpoint/2010/main" val="1491370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9041"/>
            <a:ext cx="8229600" cy="5766625"/>
          </a:xfrm>
        </p:spPr>
        <p:txBody>
          <a:bodyPr>
            <a:normAutofit fontScale="85000" lnSpcReduction="20000"/>
          </a:bodyPr>
          <a:lstStyle/>
          <a:p>
            <a:r>
              <a:rPr lang="en-US" u="sng" dirty="0" smtClean="0"/>
              <a:t>3. Liposuction at </a:t>
            </a:r>
            <a:r>
              <a:rPr lang="en-US" u="sng" dirty="0" err="1" smtClean="0"/>
              <a:t>MacQuarie</a:t>
            </a:r>
            <a:r>
              <a:rPr lang="en-US" u="sng" dirty="0" smtClean="0"/>
              <a:t> University Hospital</a:t>
            </a:r>
          </a:p>
          <a:p>
            <a:r>
              <a:rPr lang="en-US" dirty="0" smtClean="0"/>
              <a:t>24/7 management using compression tight follow the procedure </a:t>
            </a:r>
          </a:p>
          <a:p>
            <a:r>
              <a:rPr lang="en-US" dirty="0" err="1" smtClean="0"/>
              <a:t>MacQuarie</a:t>
            </a:r>
            <a:r>
              <a:rPr lang="en-US" dirty="0" smtClean="0"/>
              <a:t> Criteria for selection for Liposuction:</a:t>
            </a:r>
          </a:p>
          <a:p>
            <a:r>
              <a:rPr lang="en-US" sz="1800" dirty="0" smtClean="0"/>
              <a:t>1. Late stage </a:t>
            </a:r>
            <a:r>
              <a:rPr lang="en-US" sz="1800" dirty="0" err="1" smtClean="0"/>
              <a:t>lymphoedema</a:t>
            </a:r>
            <a:r>
              <a:rPr lang="en-US" sz="1800" dirty="0" smtClean="0"/>
              <a:t> with fatty change and minimal fluid in the limb</a:t>
            </a:r>
          </a:p>
          <a:p>
            <a:r>
              <a:rPr lang="en-US" sz="1800" dirty="0" smtClean="0"/>
              <a:t>2. Completed and complied with conservative treatment</a:t>
            </a:r>
          </a:p>
          <a:p>
            <a:pPr fontAlgn="base"/>
            <a:r>
              <a:rPr lang="en-NZ" sz="1800" dirty="0" smtClean="0"/>
              <a:t>3. An </a:t>
            </a:r>
            <a:r>
              <a:rPr lang="en-NZ" sz="1800" dirty="0"/>
              <a:t>arm-volume difference of 750–1000 ml (or arm ratio above 1:1.3) and a leg-volume difference of greater than 3000ml</a:t>
            </a:r>
          </a:p>
          <a:p>
            <a:pPr fontAlgn="base"/>
            <a:r>
              <a:rPr lang="en-NZ" sz="1800" dirty="0"/>
              <a:t>4. The lymphoedema limb must be causing problems such as heaviness or difficulty in use such that a patient wants something done</a:t>
            </a:r>
          </a:p>
          <a:p>
            <a:pPr fontAlgn="base"/>
            <a:r>
              <a:rPr lang="en-NZ" sz="1800" dirty="0"/>
              <a:t>5. No recent cellulitis (infection)</a:t>
            </a:r>
          </a:p>
          <a:p>
            <a:pPr fontAlgn="base"/>
            <a:r>
              <a:rPr lang="en-NZ" sz="1800" dirty="0"/>
              <a:t>6. No skin lesions or ulcers in the limb</a:t>
            </a:r>
          </a:p>
          <a:p>
            <a:pPr fontAlgn="base"/>
            <a:r>
              <a:rPr lang="en-NZ" sz="1800" dirty="0"/>
              <a:t>7. No evidence of active cancer</a:t>
            </a:r>
          </a:p>
          <a:p>
            <a:pPr fontAlgn="base"/>
            <a:r>
              <a:rPr lang="en-NZ" sz="1800" dirty="0"/>
              <a:t>8. No surgical or anaesthetic contraindications for liposuction</a:t>
            </a:r>
          </a:p>
          <a:p>
            <a:pPr fontAlgn="base"/>
            <a:r>
              <a:rPr lang="en-NZ" sz="1800" dirty="0"/>
              <a:t>9. Patient must be prepared to attend follow up and wear compression garments as instructed, replacing them when needed</a:t>
            </a:r>
          </a:p>
          <a:p>
            <a:pPr fontAlgn="base"/>
            <a:r>
              <a:rPr lang="en-NZ" sz="1800" dirty="0"/>
              <a:t>10. Patient must be prepared to undergo a surgical procedure with anaesthetic and to stay at Macquarie University Hospital for up to 10 days and be available for follow up over a 12-month period</a:t>
            </a:r>
          </a:p>
          <a:p>
            <a:pPr fontAlgn="base"/>
            <a:r>
              <a:rPr lang="en-NZ" sz="1800" dirty="0"/>
              <a:t>11. Patient must not be obese, and have weight (minus limb extra weight) in normal range for height (calculated BMI &lt; 27</a:t>
            </a:r>
            <a:r>
              <a:rPr lang="en-NZ" sz="1800" dirty="0" smtClean="0"/>
              <a:t>)</a:t>
            </a:r>
          </a:p>
          <a:p>
            <a:pPr fontAlgn="base"/>
            <a:r>
              <a:rPr lang="en-NZ" sz="1800" dirty="0">
                <a:hlinkClick r:id="rId2"/>
              </a:rPr>
              <a:t>http://muh.org.au/Services-Specialties/Lymphoedema-Program/</a:t>
            </a:r>
            <a:r>
              <a:rPr lang="en-NZ" sz="1800" dirty="0" smtClean="0">
                <a:hlinkClick r:id="rId2"/>
              </a:rPr>
              <a:t>Liposuction</a:t>
            </a:r>
            <a:r>
              <a:rPr lang="en-NZ" sz="1800" dirty="0" smtClean="0"/>
              <a:t> </a:t>
            </a:r>
            <a:endParaRPr lang="en-NZ" sz="1800" dirty="0"/>
          </a:p>
          <a:p>
            <a:endParaRPr lang="en-NZ" sz="1800" u="sng" dirty="0"/>
          </a:p>
          <a:p>
            <a:endParaRPr lang="en-US" sz="1800" dirty="0" smtClean="0"/>
          </a:p>
          <a:p>
            <a:endParaRPr lang="en-US" sz="1800" dirty="0" smtClean="0"/>
          </a:p>
          <a:p>
            <a:endParaRPr lang="en-US" sz="1800" dirty="0"/>
          </a:p>
        </p:txBody>
      </p:sp>
    </p:spTree>
    <p:extLst>
      <p:ext uri="{BB962C8B-B14F-4D97-AF65-F5344CB8AC3E}">
        <p14:creationId xmlns:p14="http://schemas.microsoft.com/office/powerpoint/2010/main" val="2718769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558ED5"/>
                </a:solidFill>
              </a:rPr>
              <a:t>Macquarie University Hospital</a:t>
            </a:r>
            <a:endParaRPr lang="en-US" b="1" dirty="0">
              <a:solidFill>
                <a:srgbClr val="558ED5"/>
              </a:solidFill>
            </a:endParaRPr>
          </a:p>
        </p:txBody>
      </p:sp>
      <p:sp>
        <p:nvSpPr>
          <p:cNvPr id="3" name="Content Placeholder 2"/>
          <p:cNvSpPr>
            <a:spLocks noGrp="1"/>
          </p:cNvSpPr>
          <p:nvPr>
            <p:ph idx="1"/>
          </p:nvPr>
        </p:nvSpPr>
        <p:spPr>
          <a:xfrm>
            <a:off x="457200" y="1337606"/>
            <a:ext cx="8229600" cy="4525963"/>
          </a:xfrm>
        </p:spPr>
        <p:txBody>
          <a:bodyPr/>
          <a:lstStyle/>
          <a:p>
            <a:r>
              <a:rPr lang="en-US" dirty="0" smtClean="0"/>
              <a:t>Pre-operative photos December 2015</a:t>
            </a:r>
          </a:p>
          <a:p>
            <a:r>
              <a:rPr lang="en-US" dirty="0" smtClean="0"/>
              <a:t>Followed by a week of multi-layer bandaging </a:t>
            </a:r>
          </a:p>
          <a:p>
            <a:endParaRPr lang="en-US" dirty="0" smtClean="0"/>
          </a:p>
          <a:p>
            <a:endParaRPr lang="en-US" dirty="0"/>
          </a:p>
        </p:txBody>
      </p:sp>
      <p:pic>
        <p:nvPicPr>
          <p:cNvPr id="4" name="Picture 3" descr="30.1.15  -1.jpg"/>
          <p:cNvPicPr>
            <a:picLocks noChangeAspect="1"/>
          </p:cNvPicPr>
          <p:nvPr/>
        </p:nvPicPr>
        <p:blipFill rotWithShape="1">
          <a:blip r:embed="rId2">
            <a:extLst>
              <a:ext uri="{28A0092B-C50C-407E-A947-70E740481C1C}">
                <a14:useLocalDpi xmlns:a14="http://schemas.microsoft.com/office/drawing/2010/main" val="0"/>
              </a:ext>
            </a:extLst>
          </a:blip>
          <a:srcRect l="29148" t="22742" r="27998"/>
          <a:stretch/>
        </p:blipFill>
        <p:spPr>
          <a:xfrm>
            <a:off x="2548201" y="2563647"/>
            <a:ext cx="2946371" cy="4172580"/>
          </a:xfrm>
          <a:prstGeom prst="rect">
            <a:avLst/>
          </a:prstGeom>
        </p:spPr>
      </p:pic>
      <p:pic>
        <p:nvPicPr>
          <p:cNvPr id="6" name="Picture 5" descr="IMG_1059[1].JPG"/>
          <p:cNvPicPr>
            <a:picLocks noChangeAspect="1"/>
          </p:cNvPicPr>
          <p:nvPr/>
        </p:nvPicPr>
        <p:blipFill rotWithShape="1">
          <a:blip r:embed="rId3">
            <a:extLst>
              <a:ext uri="{28A0092B-C50C-407E-A947-70E740481C1C}">
                <a14:useLocalDpi xmlns:a14="http://schemas.microsoft.com/office/drawing/2010/main" val="0"/>
              </a:ext>
            </a:extLst>
          </a:blip>
          <a:srcRect l="6322" t="6012" r="11666"/>
          <a:stretch/>
        </p:blipFill>
        <p:spPr>
          <a:xfrm rot="16200000">
            <a:off x="5228281" y="2958816"/>
            <a:ext cx="4172580" cy="3382245"/>
          </a:xfrm>
          <a:prstGeom prst="rect">
            <a:avLst/>
          </a:prstGeom>
          <a:noFill/>
          <a:ln>
            <a:noFill/>
          </a:ln>
          <a:scene3d>
            <a:camera prst="obliqueTopRight"/>
            <a:lightRig rig="threePt" dir="t"/>
          </a:scene3d>
        </p:spPr>
      </p:pic>
      <p:pic>
        <p:nvPicPr>
          <p:cNvPr id="7" name="Picture 6" descr="IMG_1057[1]-1 (1).JPG"/>
          <p:cNvPicPr>
            <a:picLocks noChangeAspect="1"/>
          </p:cNvPicPr>
          <p:nvPr/>
        </p:nvPicPr>
        <p:blipFill rotWithShape="1">
          <a:blip r:embed="rId4">
            <a:extLst>
              <a:ext uri="{28A0092B-C50C-407E-A947-70E740481C1C}">
                <a14:useLocalDpi xmlns:a14="http://schemas.microsoft.com/office/drawing/2010/main" val="0"/>
              </a:ext>
            </a:extLst>
          </a:blip>
          <a:srcRect t="25809" r="13403" b="15726"/>
          <a:stretch/>
        </p:blipFill>
        <p:spPr>
          <a:xfrm rot="16200000">
            <a:off x="-731176" y="3456852"/>
            <a:ext cx="4172581" cy="2386172"/>
          </a:xfrm>
          <a:prstGeom prst="rect">
            <a:avLst/>
          </a:prstGeom>
        </p:spPr>
      </p:pic>
    </p:spTree>
    <p:extLst>
      <p:ext uri="{BB962C8B-B14F-4D97-AF65-F5344CB8AC3E}">
        <p14:creationId xmlns:p14="http://schemas.microsoft.com/office/powerpoint/2010/main" val="3141180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558ED5"/>
                </a:solidFill>
              </a:rPr>
              <a:t>The Surgery + Recovery</a:t>
            </a:r>
            <a:endParaRPr lang="en-US" b="1" dirty="0">
              <a:solidFill>
                <a:srgbClr val="558ED5"/>
              </a:solidFill>
            </a:endParaRPr>
          </a:p>
        </p:txBody>
      </p:sp>
      <p:sp>
        <p:nvSpPr>
          <p:cNvPr id="3" name="Content Placeholder 2"/>
          <p:cNvSpPr>
            <a:spLocks noGrp="1"/>
          </p:cNvSpPr>
          <p:nvPr>
            <p:ph idx="1"/>
          </p:nvPr>
        </p:nvSpPr>
        <p:spPr/>
        <p:txBody>
          <a:bodyPr/>
          <a:lstStyle/>
          <a:p>
            <a:r>
              <a:rPr lang="en-US" dirty="0" smtClean="0"/>
              <a:t>4 ½ hours</a:t>
            </a:r>
          </a:p>
          <a:p>
            <a:r>
              <a:rPr lang="en-US" dirty="0" smtClean="0"/>
              <a:t>3.5 L of fat removed</a:t>
            </a:r>
          </a:p>
          <a:p>
            <a:r>
              <a:rPr lang="en-US" dirty="0" smtClean="0"/>
              <a:t>3-4 days in hospital, I spent 7</a:t>
            </a:r>
          </a:p>
          <a:p>
            <a:r>
              <a:rPr lang="en-US" dirty="0" smtClean="0"/>
              <a:t>Mt </a:t>
            </a:r>
            <a:r>
              <a:rPr lang="en-US" dirty="0" err="1" smtClean="0"/>
              <a:t>Wilga</a:t>
            </a:r>
            <a:r>
              <a:rPr lang="en-US" dirty="0" smtClean="0"/>
              <a:t> Rehabilitation centre to ensure you can put new custom made garment on yourself </a:t>
            </a:r>
          </a:p>
          <a:p>
            <a:r>
              <a:rPr lang="en-US" dirty="0" smtClean="0"/>
              <a:t>Incisions healed within 2 weeks </a:t>
            </a:r>
          </a:p>
          <a:p>
            <a:r>
              <a:rPr lang="en-US" dirty="0" smtClean="0"/>
              <a:t> Back in NZ 15 days later </a:t>
            </a:r>
            <a:endParaRPr lang="en-US" dirty="0"/>
          </a:p>
        </p:txBody>
      </p:sp>
    </p:spTree>
    <p:extLst>
      <p:ext uri="{BB962C8B-B14F-4D97-AF65-F5344CB8AC3E}">
        <p14:creationId xmlns:p14="http://schemas.microsoft.com/office/powerpoint/2010/main" val="226301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558ED5"/>
                </a:solidFill>
              </a:rPr>
              <a:t>Post-op pictures</a:t>
            </a:r>
            <a:endParaRPr lang="en-US" b="1" dirty="0">
              <a:solidFill>
                <a:srgbClr val="558ED5"/>
              </a:solidFill>
            </a:endParaRPr>
          </a:p>
        </p:txBody>
      </p:sp>
      <p:pic>
        <p:nvPicPr>
          <p:cNvPr id="4" name="Content Placeholder 3" descr="IMG_9422.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1042" r="22893"/>
          <a:stretch/>
        </p:blipFill>
        <p:spPr>
          <a:xfrm>
            <a:off x="1071679" y="1600200"/>
            <a:ext cx="2242588" cy="4525963"/>
          </a:xfrm>
        </p:spPr>
      </p:pic>
      <p:sp>
        <p:nvSpPr>
          <p:cNvPr id="7" name="TextBox 6"/>
          <p:cNvSpPr txBox="1"/>
          <p:nvPr/>
        </p:nvSpPr>
        <p:spPr>
          <a:xfrm>
            <a:off x="4008872" y="1924705"/>
            <a:ext cx="2361663" cy="923330"/>
          </a:xfrm>
          <a:prstGeom prst="rect">
            <a:avLst/>
          </a:prstGeom>
          <a:noFill/>
        </p:spPr>
        <p:txBody>
          <a:bodyPr wrap="square" rtlCol="0">
            <a:spAutoFit/>
          </a:bodyPr>
          <a:lstStyle/>
          <a:p>
            <a:r>
              <a:rPr lang="en-US" dirty="0" smtClean="0"/>
              <a:t>1 day </a:t>
            </a:r>
            <a:r>
              <a:rPr lang="en-US" dirty="0" smtClean="0">
                <a:sym typeface="Wingdings"/>
              </a:rPr>
              <a:t></a:t>
            </a:r>
          </a:p>
          <a:p>
            <a:r>
              <a:rPr lang="en-US" dirty="0" smtClean="0">
                <a:sym typeface="Wingdings"/>
              </a:rPr>
              <a:t> </a:t>
            </a:r>
            <a:r>
              <a:rPr lang="en-US" dirty="0" smtClean="0"/>
              <a:t>2 days</a:t>
            </a:r>
          </a:p>
          <a:p>
            <a:endParaRPr lang="en-US" dirty="0"/>
          </a:p>
        </p:txBody>
      </p:sp>
      <p:pic>
        <p:nvPicPr>
          <p:cNvPr id="8" name="Picture 7" descr="IMG_808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028" y="1600200"/>
            <a:ext cx="3011865" cy="4312810"/>
          </a:xfrm>
          <a:prstGeom prst="rect">
            <a:avLst/>
          </a:prstGeom>
        </p:spPr>
      </p:pic>
    </p:spTree>
    <p:extLst>
      <p:ext uri="{BB962C8B-B14F-4D97-AF65-F5344CB8AC3E}">
        <p14:creationId xmlns:p14="http://schemas.microsoft.com/office/powerpoint/2010/main" val="8465980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6715</TotalTime>
  <Words>622</Words>
  <Application>Microsoft Macintosh PowerPoint</Application>
  <PresentationFormat>On-screen Show (4:3)</PresentationFormat>
  <Paragraphs>73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Lymphoedema Surgery</vt:lpstr>
      <vt:lpstr>Background Info. </vt:lpstr>
      <vt:lpstr>Information about PhysioPod machine</vt:lpstr>
      <vt:lpstr>Brief overview: Surgical options </vt:lpstr>
      <vt:lpstr>PowerPoint Presentation</vt:lpstr>
      <vt:lpstr>PowerPoint Presentation</vt:lpstr>
      <vt:lpstr>Macquarie University Hospital</vt:lpstr>
      <vt:lpstr>The Surgery + Recovery</vt:lpstr>
      <vt:lpstr>Post-op pictures</vt:lpstr>
      <vt:lpstr>Funding </vt:lpstr>
      <vt:lpstr>Ankle Break Jan 29 2016 </vt:lpstr>
      <vt:lpstr>3 months post op</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Lymphoedema Surgery</dc:title>
  <dc:creator>Victoria Harrison</dc:creator>
  <cp:lastModifiedBy>Victoria Harrison</cp:lastModifiedBy>
  <cp:revision>21</cp:revision>
  <dcterms:created xsi:type="dcterms:W3CDTF">2016-03-16T20:28:25Z</dcterms:created>
  <dcterms:modified xsi:type="dcterms:W3CDTF">2016-04-05T01:41:44Z</dcterms:modified>
</cp:coreProperties>
</file>